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9" r:id="rId3"/>
    <p:sldId id="257" r:id="rId4"/>
    <p:sldId id="278" r:id="rId5"/>
    <p:sldId id="261" r:id="rId6"/>
    <p:sldId id="258" r:id="rId7"/>
    <p:sldId id="263" r:id="rId8"/>
    <p:sldId id="266" r:id="rId9"/>
    <p:sldId id="264" r:id="rId10"/>
    <p:sldId id="265" r:id="rId11"/>
    <p:sldId id="280" r:id="rId12"/>
    <p:sldId id="268" r:id="rId13"/>
    <p:sldId id="277" r:id="rId14"/>
    <p:sldId id="279" r:id="rId15"/>
    <p:sldId id="270" r:id="rId16"/>
    <p:sldId id="271" r:id="rId17"/>
    <p:sldId id="272" r:id="rId18"/>
    <p:sldId id="273" r:id="rId19"/>
    <p:sldId id="274" r:id="rId20"/>
    <p:sldId id="275" r:id="rId21"/>
    <p:sldId id="276" r:id="rId22"/>
    <p:sldId id="267" r:id="rId23"/>
    <p:sldId id="269" r:id="rId2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9202"/>
    <a:srgbClr val="00AACC"/>
    <a:srgbClr val="CCCC00"/>
    <a:srgbClr val="5EEC3C"/>
    <a:srgbClr val="FFCC66"/>
    <a:srgbClr val="FFFF66"/>
    <a:srgbClr val="007033"/>
    <a:srgbClr val="990099"/>
    <a:srgbClr val="CC0099"/>
    <a:srgbClr val="6C1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3" d="100"/>
          <a:sy n="113" d="100"/>
        </p:scale>
        <p:origin x="744" y="108"/>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2.jpg>
</file>

<file path=ppt/media/image3.jpg>
</file>

<file path=ppt/media/image4.png>
</file>

<file path=ppt/media/image5.png>
</file>

<file path=ppt/media/image6.jp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45A4F8-D17E-437A-B973-86A5AEFC44B1}" type="datetimeFigureOut">
              <a:rPr lang="en-US" smtClean="0"/>
              <a:t>6/11/2018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695A36-EA41-425F-AC00-4253627ED8F9}" type="slidenum">
              <a:rPr lang="en-US" smtClean="0"/>
              <a:t>‹#›</a:t>
            </a:fld>
            <a:endParaRPr lang="en-US"/>
          </a:p>
        </p:txBody>
      </p:sp>
    </p:spTree>
    <p:extLst>
      <p:ext uri="{BB962C8B-B14F-4D97-AF65-F5344CB8AC3E}">
        <p14:creationId xmlns:p14="http://schemas.microsoft.com/office/powerpoint/2010/main" val="60849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0" y="586585"/>
            <a:ext cx="4275739" cy="1985165"/>
          </a:xfrm>
          <a:noFill/>
          <a:effectLst>
            <a:outerShdw blurRad="50800" dist="38100" dir="2700000" algn="tl" rotWithShape="0">
              <a:prstClr val="black">
                <a:alpha val="40000"/>
              </a:prstClr>
            </a:outerShdw>
          </a:effectLst>
        </p:spPr>
        <p:txBody>
          <a:bodyPr>
            <a:normAutofit/>
          </a:bodyPr>
          <a:lstStyle>
            <a:lvl1pPr algn="r">
              <a:defRPr sz="3600">
                <a:solidFill>
                  <a:srgbClr val="FE9202"/>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572000" y="2571750"/>
            <a:ext cx="4275739" cy="1374346"/>
          </a:xfrm>
        </p:spPr>
        <p:txBody>
          <a:bodyPr>
            <a:normAutofit/>
          </a:bodyPr>
          <a:lstStyle>
            <a:lvl1pPr marL="0" indent="0" algn="r">
              <a:buNone/>
              <a:defRPr sz="2800" b="0" i="0">
                <a:solidFill>
                  <a:srgbClr val="CCCC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transition spd="med">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transition spd="med">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93609949"/>
      </p:ext>
    </p:extLst>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1502815"/>
            <a:ext cx="8246070" cy="610820"/>
          </a:xfrm>
        </p:spPr>
        <p:txBody>
          <a:bodyPr>
            <a:normAutofit/>
          </a:bodyPr>
          <a:lstStyle>
            <a:lvl1pPr algn="l">
              <a:defRPr sz="3600" baseline="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2266340"/>
            <a:ext cx="8246070" cy="2443275"/>
          </a:xfrm>
        </p:spPr>
        <p:txBody>
          <a:bodyPr/>
          <a:lstStyle>
            <a:lvl1pPr algn="l">
              <a:defRPr sz="2800">
                <a:solidFill>
                  <a:srgbClr val="CCCC00"/>
                </a:solidFill>
              </a:defRPr>
            </a:lvl1pPr>
            <a:lvl2pPr algn="l">
              <a:defRPr>
                <a:solidFill>
                  <a:srgbClr val="CCCC00"/>
                </a:solidFill>
              </a:defRPr>
            </a:lvl2pPr>
            <a:lvl3pPr algn="l">
              <a:defRPr>
                <a:solidFill>
                  <a:srgbClr val="CCCC00"/>
                </a:solidFill>
              </a:defRPr>
            </a:lvl3pPr>
            <a:lvl4pPr algn="l">
              <a:defRPr>
                <a:solidFill>
                  <a:srgbClr val="CCCC00"/>
                </a:solidFill>
              </a:defRPr>
            </a:lvl4pPr>
            <a:lvl5pPr algn="l">
              <a:defRPr>
                <a:solidFill>
                  <a:srgbClr val="CCCC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4130" y="433880"/>
            <a:ext cx="6260904" cy="572644"/>
          </a:xfrm>
        </p:spPr>
        <p:txBody>
          <a:bodyPr>
            <a:normAutofit/>
          </a:bodyPr>
          <a:lstStyle>
            <a:lvl1pPr algn="l">
              <a:defRPr sz="360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434130" y="1044700"/>
            <a:ext cx="6260904" cy="3511061"/>
          </a:xfrm>
        </p:spPr>
        <p:txBody>
          <a:bodyPr/>
          <a:lstStyle>
            <a:lvl1pPr>
              <a:defRPr sz="2800">
                <a:solidFill>
                  <a:srgbClr val="CCCC00"/>
                </a:solidFill>
              </a:defRPr>
            </a:lvl1pPr>
            <a:lvl2pPr>
              <a:defRPr>
                <a:solidFill>
                  <a:srgbClr val="CCCC00"/>
                </a:solidFill>
              </a:defRPr>
            </a:lvl2pPr>
            <a:lvl3pPr>
              <a:defRPr>
                <a:solidFill>
                  <a:srgbClr val="CCCC00"/>
                </a:solidFill>
              </a:defRPr>
            </a:lvl3pPr>
            <a:lvl4pPr>
              <a:defRPr>
                <a:solidFill>
                  <a:srgbClr val="CCCC00"/>
                </a:solidFill>
              </a:defRPr>
            </a:lvl4pPr>
            <a:lvl5pPr>
              <a:defRPr>
                <a:solidFill>
                  <a:srgbClr val="CCCC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transition spd="med">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transition spd="med">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transition spd="med">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1502815"/>
            <a:ext cx="8246071" cy="610820"/>
          </a:xfrm>
        </p:spPr>
        <p:txBody>
          <a:bodyPr>
            <a:normAutofit/>
          </a:bodyPr>
          <a:lstStyle>
            <a:lvl1pPr algn="l">
              <a:defRPr sz="3600" baseline="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2091928"/>
            <a:ext cx="4040188" cy="479822"/>
          </a:xfrm>
        </p:spPr>
        <p:txBody>
          <a:bodyPr anchor="b"/>
          <a:lstStyle>
            <a:lvl1pPr marL="0" indent="0" algn="ctr">
              <a:buNone/>
              <a:defRPr sz="2400" b="1">
                <a:solidFill>
                  <a:srgbClr val="CCCC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571749"/>
            <a:ext cx="4040188" cy="2137871"/>
          </a:xfrm>
        </p:spPr>
        <p:txBody>
          <a:bodyPr/>
          <a:lstStyle>
            <a:lvl1pPr algn="ctr">
              <a:defRPr sz="2400">
                <a:solidFill>
                  <a:srgbClr val="CCCC00"/>
                </a:solidFill>
              </a:defRPr>
            </a:lvl1pPr>
            <a:lvl2pPr algn="ctr">
              <a:defRPr sz="2000">
                <a:solidFill>
                  <a:srgbClr val="CCCC00"/>
                </a:solidFill>
              </a:defRPr>
            </a:lvl2pPr>
            <a:lvl3pPr algn="ctr">
              <a:defRPr sz="1800">
                <a:solidFill>
                  <a:srgbClr val="CCCC00"/>
                </a:solidFill>
              </a:defRPr>
            </a:lvl3pPr>
            <a:lvl4pPr algn="ctr">
              <a:defRPr sz="1600">
                <a:solidFill>
                  <a:srgbClr val="CCCC00"/>
                </a:solidFill>
              </a:defRPr>
            </a:lvl4pPr>
            <a:lvl5pPr algn="ctr">
              <a:defRPr sz="1600">
                <a:solidFill>
                  <a:srgbClr val="CCCC0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2091928"/>
            <a:ext cx="4041775" cy="479822"/>
          </a:xfrm>
        </p:spPr>
        <p:txBody>
          <a:bodyPr anchor="b"/>
          <a:lstStyle>
            <a:lvl1pPr marL="0" indent="0" algn="ctr">
              <a:buNone/>
              <a:defRPr sz="2400" b="1">
                <a:solidFill>
                  <a:srgbClr val="CCCC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571749"/>
            <a:ext cx="4041775" cy="2137871"/>
          </a:xfrm>
        </p:spPr>
        <p:txBody>
          <a:bodyPr/>
          <a:lstStyle>
            <a:lvl1pPr algn="ctr">
              <a:defRPr sz="2400">
                <a:solidFill>
                  <a:srgbClr val="CCCC00"/>
                </a:solidFill>
              </a:defRPr>
            </a:lvl1pPr>
            <a:lvl2pPr algn="ctr">
              <a:defRPr sz="2000">
                <a:solidFill>
                  <a:srgbClr val="CCCC00"/>
                </a:solidFill>
              </a:defRPr>
            </a:lvl2pPr>
            <a:lvl3pPr algn="ctr">
              <a:defRPr sz="1800">
                <a:solidFill>
                  <a:srgbClr val="CCCC00"/>
                </a:solidFill>
              </a:defRPr>
            </a:lvl3pPr>
            <a:lvl4pPr algn="ctr">
              <a:defRPr sz="1600">
                <a:solidFill>
                  <a:srgbClr val="CCCC00"/>
                </a:solidFill>
              </a:defRPr>
            </a:lvl4pPr>
            <a:lvl5pPr algn="ctr">
              <a:defRPr sz="1600">
                <a:solidFill>
                  <a:srgbClr val="CCCC0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6/11/2018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transition spd="med">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6/11/2018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transition spd="med">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6/11/2018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transition spd="med">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transition spd="med">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6/11/2018</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84DF888E-C563-4C70-B159-74633ECD6BEA}"/>
              </a:ext>
            </a:extLst>
          </p:cNvPr>
          <p:cNvSpPr txBox="1"/>
          <p:nvPr userDrawn="1"/>
        </p:nvSpPr>
        <p:spPr>
          <a:xfrm>
            <a:off x="-9150" y="5213747"/>
            <a:ext cx="8389625" cy="523220"/>
          </a:xfrm>
          <a:prstGeom prst="rect">
            <a:avLst/>
          </a:prstGeom>
          <a:noFill/>
        </p:spPr>
        <p:txBody>
          <a:bodyPr wrap="square" rtlCol="0">
            <a:spAutoFit/>
          </a:bodyPr>
          <a:lstStyle/>
          <a:p>
            <a:r>
              <a:rPr lang="en-US" sz="1400">
                <a:solidFill>
                  <a:schemeClr val="bg1">
                    <a:lumMod val="65000"/>
                  </a:schemeClr>
                </a:solidFill>
              </a:rPr>
              <a:t>This presentation uses a free template provided by FPPT.com</a:t>
            </a:r>
          </a:p>
          <a:p>
            <a:r>
              <a:rPr lang="en-US" sz="140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med">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hbrtaiwan.com/article_content_AR0007296.html" TargetMode="External"/><Relationship Id="rId2" Type="http://schemas.openxmlformats.org/officeDocument/2006/relationships/hyperlink" Target="https://www.ithome.com.tw/news/105373" TargetMode="External"/><Relationship Id="rId1" Type="http://schemas.openxmlformats.org/officeDocument/2006/relationships/slideLayout" Target="../slideLayouts/slideLayout2.xml"/><Relationship Id="rId4" Type="http://schemas.openxmlformats.org/officeDocument/2006/relationships/hyperlink" Target="https://www.youtube.com/channel/UCRNsHFT7BFoAPBcuAa5sgEQ"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Blockchains	</a:t>
            </a:r>
          </a:p>
        </p:txBody>
      </p:sp>
      <p:sp>
        <p:nvSpPr>
          <p:cNvPr id="3" name="Subtitle 2"/>
          <p:cNvSpPr>
            <a:spLocks noGrp="1"/>
          </p:cNvSpPr>
          <p:nvPr>
            <p:ph type="subTitle" idx="1"/>
          </p:nvPr>
        </p:nvSpPr>
        <p:spPr>
          <a:xfrm>
            <a:off x="5488230" y="2113635"/>
            <a:ext cx="3206804" cy="1679755"/>
          </a:xfrm>
        </p:spPr>
        <p:txBody>
          <a:bodyPr/>
          <a:lstStyle/>
          <a:p>
            <a:r>
              <a:rPr lang="en-US" altLang="zh-TW" dirty="0"/>
              <a:t>405530008</a:t>
            </a:r>
            <a:r>
              <a:rPr lang="zh-TW" altLang="en-US" dirty="0"/>
              <a:t> 姚馭博</a:t>
            </a:r>
            <a:endParaRPr lang="en-US" altLang="zh-TW" dirty="0"/>
          </a:p>
          <a:p>
            <a:r>
              <a:rPr lang="en-US" altLang="zh-TW" dirty="0"/>
              <a:t>405530027</a:t>
            </a:r>
            <a:r>
              <a:rPr lang="zh-TW" altLang="en-US" dirty="0"/>
              <a:t> 郭鋒驛</a:t>
            </a:r>
            <a:endParaRPr lang="en-US" altLang="zh-TW" dirty="0"/>
          </a:p>
          <a:p>
            <a:r>
              <a:rPr lang="en-US" altLang="zh-TW" dirty="0"/>
              <a:t>405530038</a:t>
            </a:r>
            <a:r>
              <a:rPr lang="zh-TW" altLang="en-US" dirty="0"/>
              <a:t> 陸柏宏</a:t>
            </a:r>
            <a:endParaRPr lang="en-US" altLang="zh-TW" dirty="0"/>
          </a:p>
          <a:p>
            <a:endParaRPr lang="en-US" altLang="zh-TW" dirty="0"/>
          </a:p>
        </p:txBody>
      </p:sp>
    </p:spTree>
    <p:extLst>
      <p:ext uri="{BB962C8B-B14F-4D97-AF65-F5344CB8AC3E}">
        <p14:creationId xmlns:p14="http://schemas.microsoft.com/office/powerpoint/2010/main" val="363920370"/>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93F8EFB-CFD5-4E37-A855-6166DB0126AA}"/>
              </a:ext>
            </a:extLst>
          </p:cNvPr>
          <p:cNvSpPr>
            <a:spLocks noGrp="1"/>
          </p:cNvSpPr>
          <p:nvPr>
            <p:ph type="title"/>
          </p:nvPr>
        </p:nvSpPr>
        <p:spPr/>
        <p:txBody>
          <a:bodyPr>
            <a:normAutofit fontScale="90000"/>
          </a:bodyPr>
          <a:lstStyle/>
          <a:p>
            <a:pPr algn="ctr"/>
            <a:r>
              <a:rPr lang="en-US" altLang="zh-TW" dirty="0"/>
              <a:t>Time stamps</a:t>
            </a:r>
            <a:endParaRPr lang="zh-TW" altLang="en-US" dirty="0"/>
          </a:p>
        </p:txBody>
      </p:sp>
      <p:sp>
        <p:nvSpPr>
          <p:cNvPr id="3" name="內容版面配置區 2">
            <a:extLst>
              <a:ext uri="{FF2B5EF4-FFF2-40B4-BE49-F238E27FC236}">
                <a16:creationId xmlns:a16="http://schemas.microsoft.com/office/drawing/2014/main" id="{A693DFA2-A257-4CAC-A53F-D7405C70381C}"/>
              </a:ext>
            </a:extLst>
          </p:cNvPr>
          <p:cNvSpPr>
            <a:spLocks noGrp="1"/>
          </p:cNvSpPr>
          <p:nvPr>
            <p:ph idx="1"/>
          </p:nvPr>
        </p:nvSpPr>
        <p:spPr/>
        <p:txBody>
          <a:bodyPr/>
          <a:lstStyle/>
          <a:p>
            <a:r>
              <a:rPr lang="en-US" altLang="zh-TW" dirty="0"/>
              <a:t>Stored all history data</a:t>
            </a:r>
          </a:p>
          <a:p>
            <a:endParaRPr lang="en-US" altLang="zh-TW" dirty="0"/>
          </a:p>
          <a:p>
            <a:r>
              <a:rPr lang="en-US" altLang="zh-TW" dirty="0"/>
              <a:t>Last part has the hash value from the front</a:t>
            </a:r>
            <a:endParaRPr lang="zh-TW" altLang="en-US" dirty="0"/>
          </a:p>
        </p:txBody>
      </p:sp>
    </p:spTree>
    <p:extLst>
      <p:ext uri="{BB962C8B-B14F-4D97-AF65-F5344CB8AC3E}">
        <p14:creationId xmlns:p14="http://schemas.microsoft.com/office/powerpoint/2010/main" val="3815843472"/>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ecentralization">
            <a:hlinkClick r:id="" action="ppaction://media"/>
            <a:extLst>
              <a:ext uri="{FF2B5EF4-FFF2-40B4-BE49-F238E27FC236}">
                <a16:creationId xmlns:a16="http://schemas.microsoft.com/office/drawing/2014/main" id="{447B2C71-F188-4333-B71D-F36DCBF3C4A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4235"/>
            <a:ext cx="9144000" cy="5145510"/>
          </a:xfrm>
          <a:prstGeom prst="rect">
            <a:avLst/>
          </a:prstGeom>
        </p:spPr>
      </p:pic>
    </p:spTree>
    <p:extLst>
      <p:ext uri="{BB962C8B-B14F-4D97-AF65-F5344CB8AC3E}">
        <p14:creationId xmlns:p14="http://schemas.microsoft.com/office/powerpoint/2010/main" val="72973093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200C78E-FD52-489A-88A9-03AA667182C1}"/>
              </a:ext>
            </a:extLst>
          </p:cNvPr>
          <p:cNvSpPr>
            <a:spLocks noGrp="1"/>
          </p:cNvSpPr>
          <p:nvPr>
            <p:ph type="title"/>
          </p:nvPr>
        </p:nvSpPr>
        <p:spPr>
          <a:xfrm>
            <a:off x="2741802" y="1156494"/>
            <a:ext cx="8229600" cy="857250"/>
          </a:xfrm>
        </p:spPr>
        <p:txBody>
          <a:bodyPr>
            <a:normAutofit/>
          </a:bodyPr>
          <a:lstStyle/>
          <a:p>
            <a:r>
              <a:rPr lang="en-US" altLang="zh-TW" sz="3200" dirty="0">
                <a:solidFill>
                  <a:srgbClr val="00AACC"/>
                </a:solidFill>
                <a:effectLst>
                  <a:outerShdw blurRad="50800" dist="38100" dir="2700000" algn="tl" rotWithShape="0">
                    <a:prstClr val="black">
                      <a:alpha val="40000"/>
                    </a:prstClr>
                  </a:outerShdw>
                </a:effectLst>
              </a:rPr>
              <a:t>Transactions</a:t>
            </a:r>
            <a:endParaRPr lang="zh-TW" altLang="en-US" dirty="0">
              <a:solidFill>
                <a:srgbClr val="00AACC"/>
              </a:solidFill>
            </a:endParaRPr>
          </a:p>
        </p:txBody>
      </p:sp>
      <p:sp>
        <p:nvSpPr>
          <p:cNvPr id="3" name="內容版面配置區 2">
            <a:extLst>
              <a:ext uri="{FF2B5EF4-FFF2-40B4-BE49-F238E27FC236}">
                <a16:creationId xmlns:a16="http://schemas.microsoft.com/office/drawing/2014/main" id="{7FD30D80-CD2B-4662-A545-E4ACD14E140C}"/>
              </a:ext>
            </a:extLst>
          </p:cNvPr>
          <p:cNvSpPr>
            <a:spLocks noGrp="1"/>
          </p:cNvSpPr>
          <p:nvPr>
            <p:ph sz="half" idx="1"/>
          </p:nvPr>
        </p:nvSpPr>
        <p:spPr>
          <a:xfrm>
            <a:off x="457200" y="1200151"/>
            <a:ext cx="4038600" cy="3737370"/>
          </a:xfrm>
        </p:spPr>
        <p:txBody>
          <a:bodyPr>
            <a:normAutofit lnSpcReduction="10000"/>
          </a:bodyPr>
          <a:lstStyle/>
          <a:p>
            <a:pPr marL="514350" lvl="0" indent="-514350">
              <a:buAutoNum type="arabicPeriod"/>
            </a:pPr>
            <a:r>
              <a:rPr lang="en-US" altLang="zh-TW" sz="2400" dirty="0">
                <a:solidFill>
                  <a:srgbClr val="CCCC00"/>
                </a:solidFill>
              </a:rPr>
              <a:t>Exchange occurred</a:t>
            </a:r>
          </a:p>
          <a:p>
            <a:pPr marL="514350" lvl="0" indent="-514350">
              <a:buAutoNum type="arabicPeriod"/>
            </a:pPr>
            <a:r>
              <a:rPr lang="en-US" altLang="zh-TW" sz="2400" dirty="0">
                <a:solidFill>
                  <a:srgbClr val="CCCC00"/>
                </a:solidFill>
              </a:rPr>
              <a:t>All nodes take hash value in the block</a:t>
            </a:r>
          </a:p>
          <a:p>
            <a:pPr marL="514350" lvl="0" indent="-514350">
              <a:buAutoNum type="arabicPeriod"/>
            </a:pPr>
            <a:r>
              <a:rPr lang="en-US" altLang="zh-TW" sz="2400" dirty="0">
                <a:solidFill>
                  <a:srgbClr val="CCCC00"/>
                </a:solidFill>
              </a:rPr>
              <a:t>Decide who to verify the transaction</a:t>
            </a:r>
          </a:p>
          <a:p>
            <a:pPr marL="514350" lvl="0" indent="-514350">
              <a:buAutoNum type="arabicPeriod"/>
            </a:pPr>
            <a:r>
              <a:rPr lang="en-US" altLang="zh-TW" sz="2400" dirty="0">
                <a:solidFill>
                  <a:srgbClr val="CCCC00"/>
                </a:solidFill>
              </a:rPr>
              <a:t>Broadcasts the block to all nodes</a:t>
            </a:r>
          </a:p>
          <a:p>
            <a:pPr marL="514350" lvl="0" indent="-514350">
              <a:buAutoNum type="arabicPeriod"/>
            </a:pPr>
            <a:r>
              <a:rPr lang="en-US" altLang="zh-TW" dirty="0">
                <a:solidFill>
                  <a:srgbClr val="CCCC00"/>
                </a:solidFill>
              </a:rPr>
              <a:t>Verify and chain the new block</a:t>
            </a:r>
          </a:p>
          <a:p>
            <a:pPr marL="514350" lvl="0" indent="-514350">
              <a:buAutoNum type="arabicPeriod"/>
            </a:pPr>
            <a:endParaRPr lang="en-US" altLang="zh-TW" dirty="0">
              <a:solidFill>
                <a:srgbClr val="CCCC00"/>
              </a:solidFill>
            </a:endParaRPr>
          </a:p>
          <a:p>
            <a:pPr marL="514350" indent="-514350">
              <a:buAutoNum type="arabicPeriod"/>
            </a:pPr>
            <a:endParaRPr lang="en-US" altLang="zh-TW" sz="2400" dirty="0"/>
          </a:p>
          <a:p>
            <a:pPr marL="514350" indent="-514350">
              <a:buAutoNum type="arabicPeriod"/>
            </a:pPr>
            <a:endParaRPr lang="en-US" altLang="zh-TW" sz="2400" dirty="0"/>
          </a:p>
          <a:p>
            <a:endParaRPr lang="zh-TW" altLang="en-US" dirty="0"/>
          </a:p>
        </p:txBody>
      </p:sp>
      <p:pic>
        <p:nvPicPr>
          <p:cNvPr id="6" name="內容版面配置區 5">
            <a:extLst>
              <a:ext uri="{FF2B5EF4-FFF2-40B4-BE49-F238E27FC236}">
                <a16:creationId xmlns:a16="http://schemas.microsoft.com/office/drawing/2014/main" id="{F3A1CE1C-54D0-443E-8AB0-A6FBE9B0D6B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48200" y="2013744"/>
            <a:ext cx="4416804" cy="2923777"/>
          </a:xfrm>
        </p:spPr>
      </p:pic>
    </p:spTree>
    <p:extLst>
      <p:ext uri="{BB962C8B-B14F-4D97-AF65-F5344CB8AC3E}">
        <p14:creationId xmlns:p14="http://schemas.microsoft.com/office/powerpoint/2010/main" val="208467080"/>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ransaction">
            <a:hlinkClick r:id="" action="ppaction://media"/>
            <a:extLst>
              <a:ext uri="{FF2B5EF4-FFF2-40B4-BE49-F238E27FC236}">
                <a16:creationId xmlns:a16="http://schemas.microsoft.com/office/drawing/2014/main" id="{3B81EC71-F2BE-46B2-9DBC-EE7CBC426D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4235"/>
            <a:ext cx="9144000" cy="5145510"/>
          </a:xfrm>
          <a:prstGeom prst="rect">
            <a:avLst/>
          </a:prstGeom>
        </p:spPr>
      </p:pic>
    </p:spTree>
    <p:extLst>
      <p:ext uri="{BB962C8B-B14F-4D97-AF65-F5344CB8AC3E}">
        <p14:creationId xmlns:p14="http://schemas.microsoft.com/office/powerpoint/2010/main" val="397328403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2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Reality example</a:t>
            </a:r>
            <a:endParaRPr lang="zh-TW" altLang="en-US" dirty="0"/>
          </a:p>
        </p:txBody>
      </p:sp>
      <p:sp>
        <p:nvSpPr>
          <p:cNvPr id="3" name="內容版面配置區 2"/>
          <p:cNvSpPr>
            <a:spLocks noGrp="1"/>
          </p:cNvSpPr>
          <p:nvPr>
            <p:ph idx="1"/>
          </p:nvPr>
        </p:nvSpPr>
        <p:spPr>
          <a:xfrm>
            <a:off x="448966" y="2266340"/>
            <a:ext cx="8398774" cy="2748690"/>
          </a:xfrm>
        </p:spPr>
        <p:txBody>
          <a:bodyPr>
            <a:noAutofit/>
          </a:bodyPr>
          <a:lstStyle/>
          <a:p>
            <a:pPr lvl="1"/>
            <a:r>
              <a:rPr lang="en-US" altLang="zh-TW" sz="1800" dirty="0"/>
              <a:t>Bitcoin	*R = are *BC = Bitcoin</a:t>
            </a:r>
            <a:endParaRPr lang="zh-TW" altLang="zh-TW" sz="1800" dirty="0"/>
          </a:p>
          <a:p>
            <a:pPr lvl="2"/>
            <a:r>
              <a:rPr lang="en-US" altLang="zh-TW" sz="1800" dirty="0"/>
              <a:t>Blockchain : underlying technology of BC. </a:t>
            </a:r>
          </a:p>
          <a:p>
            <a:pPr lvl="2"/>
            <a:r>
              <a:rPr lang="en-US" altLang="zh-TW" sz="1800" dirty="0"/>
              <a:t>Decentralized openness allows everyone to freely purchase and sell. </a:t>
            </a:r>
          </a:p>
          <a:p>
            <a:pPr lvl="2"/>
            <a:r>
              <a:rPr lang="en-US" altLang="zh-TW" sz="1800" dirty="0"/>
              <a:t>Anonymity transactions &amp; security of gold streaming data R foundation on which BC relies.</a:t>
            </a:r>
          </a:p>
          <a:p>
            <a:pPr lvl="2"/>
            <a:r>
              <a:rPr lang="en-US" altLang="zh-TW" sz="1800" dirty="0"/>
              <a:t>BC records transaction history in blockchain, blockchain will continue extended and interconnected, the new block won’t removed once.</a:t>
            </a:r>
          </a:p>
          <a:p>
            <a:pPr lvl="2"/>
            <a:r>
              <a:rPr lang="en-US" altLang="zh-TW" sz="1800" dirty="0"/>
              <a:t>BC’s transaction data needs validated after six blocks of verification, and disadvantage is : process is a bit slow</a:t>
            </a:r>
            <a:endParaRPr lang="zh-TW" altLang="en-US" sz="1800" dirty="0"/>
          </a:p>
        </p:txBody>
      </p:sp>
    </p:spTree>
    <p:extLst>
      <p:ext uri="{BB962C8B-B14F-4D97-AF65-F5344CB8AC3E}">
        <p14:creationId xmlns:p14="http://schemas.microsoft.com/office/powerpoint/2010/main" val="3830337300"/>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197405"/>
            <a:ext cx="8229600" cy="857250"/>
          </a:xfrm>
        </p:spPr>
        <p:txBody>
          <a:bodyPr/>
          <a:lstStyle/>
          <a:p>
            <a:r>
              <a:rPr lang="en-US" altLang="zh-TW" sz="3200" dirty="0">
                <a:solidFill>
                  <a:srgbClr val="00AACC"/>
                </a:solidFill>
              </a:rPr>
              <a:t>Block Chain Security</a:t>
            </a:r>
            <a:endParaRPr lang="zh-TW" altLang="en-US" sz="3200" dirty="0">
              <a:solidFill>
                <a:srgbClr val="00AACC"/>
              </a:solidFill>
            </a:endParaRPr>
          </a:p>
        </p:txBody>
      </p:sp>
      <p:sp>
        <p:nvSpPr>
          <p:cNvPr id="3" name="內容版面配置區 2"/>
          <p:cNvSpPr>
            <a:spLocks noGrp="1"/>
          </p:cNvSpPr>
          <p:nvPr>
            <p:ph sz="half" idx="1"/>
          </p:nvPr>
        </p:nvSpPr>
        <p:spPr>
          <a:xfrm>
            <a:off x="296259" y="1960930"/>
            <a:ext cx="8382305" cy="2901395"/>
          </a:xfrm>
        </p:spPr>
        <p:txBody>
          <a:bodyPr/>
          <a:lstStyle/>
          <a:p>
            <a:r>
              <a:rPr lang="en-US" altLang="zh-TW" dirty="0">
                <a:solidFill>
                  <a:srgbClr val="CCCC00"/>
                </a:solidFill>
              </a:rPr>
              <a:t>Hash uniqueness</a:t>
            </a:r>
          </a:p>
          <a:p>
            <a:r>
              <a:rPr lang="en-US" altLang="zh-TW" dirty="0">
                <a:solidFill>
                  <a:srgbClr val="CCCC00"/>
                </a:solidFill>
              </a:rPr>
              <a:t>Cryptographic security</a:t>
            </a:r>
          </a:p>
          <a:p>
            <a:r>
              <a:rPr lang="en-US" altLang="zh-TW" dirty="0">
                <a:solidFill>
                  <a:srgbClr val="CCCC00"/>
                </a:solidFill>
              </a:rPr>
              <a:t>Authentication</a:t>
            </a:r>
          </a:p>
          <a:p>
            <a:r>
              <a:rPr lang="en-US" altLang="zh-TW" dirty="0">
                <a:solidFill>
                  <a:srgbClr val="CCCC00"/>
                </a:solidFill>
              </a:rPr>
              <a:t>Decentralized distributed design</a:t>
            </a:r>
          </a:p>
          <a:p>
            <a:r>
              <a:rPr lang="en-US" altLang="zh-TW" dirty="0">
                <a:solidFill>
                  <a:srgbClr val="CCCC00"/>
                </a:solidFill>
              </a:rPr>
              <a:t>Transmission security</a:t>
            </a:r>
            <a:endParaRPr lang="zh-TW" altLang="en-US" dirty="0">
              <a:solidFill>
                <a:srgbClr val="CCCC00"/>
              </a:solidFill>
            </a:endParaRPr>
          </a:p>
        </p:txBody>
      </p:sp>
    </p:spTree>
    <p:extLst>
      <p:ext uri="{BB962C8B-B14F-4D97-AF65-F5344CB8AC3E}">
        <p14:creationId xmlns:p14="http://schemas.microsoft.com/office/powerpoint/2010/main" val="3365403424"/>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Hash uniqueness</a:t>
            </a:r>
            <a:endParaRPr lang="zh-TW" altLang="en-US" sz="3200" dirty="0">
              <a:solidFill>
                <a:srgbClr val="FE9202"/>
              </a:solidFill>
            </a:endParaRPr>
          </a:p>
        </p:txBody>
      </p:sp>
      <p:sp>
        <p:nvSpPr>
          <p:cNvPr id="3" name="內容版面配置區 2"/>
          <p:cNvSpPr>
            <a:spLocks noGrp="1"/>
          </p:cNvSpPr>
          <p:nvPr>
            <p:ph sz="half" idx="1"/>
          </p:nvPr>
        </p:nvSpPr>
        <p:spPr>
          <a:xfrm>
            <a:off x="448966" y="2419045"/>
            <a:ext cx="8229599" cy="2595985"/>
          </a:xfrm>
        </p:spPr>
        <p:txBody>
          <a:bodyPr/>
          <a:lstStyle/>
          <a:p>
            <a:pPr algn="just"/>
            <a:r>
              <a:rPr lang="en-US" altLang="zh-TW" dirty="0">
                <a:solidFill>
                  <a:srgbClr val="CCCC00"/>
                </a:solidFill>
              </a:rPr>
              <a:t>Each block and hash is a one-to-one correspondence</a:t>
            </a:r>
          </a:p>
          <a:p>
            <a:pPr algn="just"/>
            <a:r>
              <a:rPr lang="en-US" altLang="zh-TW" dirty="0">
                <a:solidFill>
                  <a:srgbClr val="CCCC00"/>
                </a:solidFill>
              </a:rPr>
              <a:t>Each hash is calculated from the block header by SHA256</a:t>
            </a:r>
          </a:p>
          <a:p>
            <a:pPr algn="just"/>
            <a:endParaRPr lang="en-US" altLang="zh-TW" dirty="0">
              <a:solidFill>
                <a:srgbClr val="CCCC00"/>
              </a:solidFill>
            </a:endParaRPr>
          </a:p>
        </p:txBody>
      </p:sp>
    </p:spTree>
    <p:extLst>
      <p:ext uri="{BB962C8B-B14F-4D97-AF65-F5344CB8AC3E}">
        <p14:creationId xmlns:p14="http://schemas.microsoft.com/office/powerpoint/2010/main" val="2354885206"/>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Cryptographic Security</a:t>
            </a:r>
            <a:endParaRPr lang="zh-TW" altLang="en-US" sz="3200" dirty="0">
              <a:solidFill>
                <a:srgbClr val="FE9202"/>
              </a:solidFill>
            </a:endParaRPr>
          </a:p>
        </p:txBody>
      </p:sp>
      <p:sp>
        <p:nvSpPr>
          <p:cNvPr id="3" name="內容版面配置區 2"/>
          <p:cNvSpPr>
            <a:spLocks noGrp="1"/>
          </p:cNvSpPr>
          <p:nvPr>
            <p:ph sz="half" idx="1"/>
          </p:nvPr>
        </p:nvSpPr>
        <p:spPr>
          <a:xfrm>
            <a:off x="448965" y="2419045"/>
            <a:ext cx="8246070" cy="2595985"/>
          </a:xfrm>
        </p:spPr>
        <p:txBody>
          <a:bodyPr/>
          <a:lstStyle/>
          <a:p>
            <a:pPr marL="0" indent="0">
              <a:buNone/>
            </a:pPr>
            <a:r>
              <a:rPr lang="en-US" altLang="zh-TW" dirty="0">
                <a:solidFill>
                  <a:srgbClr val="CCCC00"/>
                </a:solidFill>
              </a:rPr>
              <a:t>All data storage and records have digital signatures as credentials, asymmetric encryption guarantees the reliability of payments</a:t>
            </a:r>
            <a:endParaRPr lang="zh-TW" altLang="en-US" dirty="0">
              <a:solidFill>
                <a:srgbClr val="CCCC00"/>
              </a:solidFill>
            </a:endParaRPr>
          </a:p>
        </p:txBody>
      </p:sp>
    </p:spTree>
    <p:extLst>
      <p:ext uri="{BB962C8B-B14F-4D97-AF65-F5344CB8AC3E}">
        <p14:creationId xmlns:p14="http://schemas.microsoft.com/office/powerpoint/2010/main" val="2285500861"/>
      </p:ext>
    </p:extLst>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Authentication</a:t>
            </a:r>
            <a:endParaRPr lang="zh-TW" altLang="en-US" sz="3200" dirty="0">
              <a:solidFill>
                <a:srgbClr val="FE9202"/>
              </a:solidFill>
            </a:endParaRPr>
          </a:p>
        </p:txBody>
      </p:sp>
      <p:sp>
        <p:nvSpPr>
          <p:cNvPr id="3" name="內容版面配置區 2"/>
          <p:cNvSpPr>
            <a:spLocks noGrp="1"/>
          </p:cNvSpPr>
          <p:nvPr>
            <p:ph sz="half" idx="1"/>
          </p:nvPr>
        </p:nvSpPr>
        <p:spPr>
          <a:xfrm>
            <a:off x="143555" y="2419045"/>
            <a:ext cx="8856890" cy="2443280"/>
          </a:xfrm>
        </p:spPr>
        <p:txBody>
          <a:bodyPr numCol="1">
            <a:normAutofit fontScale="85000" lnSpcReduction="20000"/>
          </a:bodyPr>
          <a:lstStyle/>
          <a:p>
            <a:pPr marL="0" indent="0">
              <a:buNone/>
            </a:pPr>
            <a:r>
              <a:rPr lang="en-US" altLang="zh-TW" sz="3100" dirty="0">
                <a:solidFill>
                  <a:srgbClr val="CCCC00"/>
                </a:solidFill>
              </a:rPr>
              <a:t>All data transfer will be verified</a:t>
            </a:r>
          </a:p>
          <a:p>
            <a:r>
              <a:rPr lang="en-US" altLang="zh-TW" dirty="0">
                <a:solidFill>
                  <a:srgbClr val="CCCC00"/>
                </a:solidFill>
              </a:rPr>
              <a:t>Find the last transaction to confirm the currency source</a:t>
            </a:r>
          </a:p>
          <a:p>
            <a:r>
              <a:rPr lang="en-US" altLang="zh-TW" dirty="0">
                <a:solidFill>
                  <a:srgbClr val="CCCC00"/>
                </a:solidFill>
              </a:rPr>
              <a:t>Calculate the fingerprint of the other party's public key and compare it with its address to ensure the authenticity of the public key</a:t>
            </a:r>
          </a:p>
          <a:p>
            <a:r>
              <a:rPr lang="en-US" altLang="zh-TW" dirty="0">
                <a:solidFill>
                  <a:srgbClr val="CCCC00"/>
                </a:solidFill>
              </a:rPr>
              <a:t>Unwrap digital signature using public key to ensure authenticity of private key</a:t>
            </a:r>
            <a:endParaRPr lang="zh-TW" altLang="en-US" dirty="0">
              <a:solidFill>
                <a:srgbClr val="CCCC00"/>
              </a:solidFill>
            </a:endParaRPr>
          </a:p>
        </p:txBody>
      </p:sp>
    </p:spTree>
    <p:extLst>
      <p:ext uri="{BB962C8B-B14F-4D97-AF65-F5344CB8AC3E}">
        <p14:creationId xmlns:p14="http://schemas.microsoft.com/office/powerpoint/2010/main" val="1875943863"/>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Decentralized distributed design</a:t>
            </a:r>
            <a:endParaRPr lang="zh-TW" altLang="en-US" sz="3200" dirty="0">
              <a:solidFill>
                <a:srgbClr val="FE9202"/>
              </a:solidFill>
            </a:endParaRPr>
          </a:p>
        </p:txBody>
      </p:sp>
      <p:sp>
        <p:nvSpPr>
          <p:cNvPr id="3" name="內容版面配置區 2"/>
          <p:cNvSpPr>
            <a:spLocks noGrp="1"/>
          </p:cNvSpPr>
          <p:nvPr>
            <p:ph sz="half" idx="1"/>
          </p:nvPr>
        </p:nvSpPr>
        <p:spPr>
          <a:xfrm>
            <a:off x="448965" y="2419045"/>
            <a:ext cx="8246070" cy="2443280"/>
          </a:xfrm>
        </p:spPr>
        <p:txBody>
          <a:bodyPr/>
          <a:lstStyle/>
          <a:p>
            <a:pPr marL="0" indent="0">
              <a:buNone/>
            </a:pPr>
            <a:r>
              <a:rPr lang="en-US" altLang="zh-TW" dirty="0">
                <a:solidFill>
                  <a:srgbClr val="CCCC00"/>
                </a:solidFill>
              </a:rPr>
              <a:t>The current solution adopted by the blockchain is fully distributed storage. There are many full nodes in the network and all the book data are synchronized so that there are enough copies in the network to meet the high availability requirements. The risk of losing data will be low. a lot of.</a:t>
            </a:r>
            <a:endParaRPr lang="zh-TW" altLang="en-US" dirty="0">
              <a:solidFill>
                <a:srgbClr val="CCCC00"/>
              </a:solidFill>
            </a:endParaRPr>
          </a:p>
          <a:p>
            <a:pPr marL="0" indent="0">
              <a:buNone/>
            </a:pPr>
            <a:endParaRPr lang="zh-TW" altLang="en-US" dirty="0">
              <a:solidFill>
                <a:srgbClr val="CCCC00"/>
              </a:solidFill>
            </a:endParaRPr>
          </a:p>
        </p:txBody>
      </p:sp>
    </p:spTree>
    <p:extLst>
      <p:ext uri="{BB962C8B-B14F-4D97-AF65-F5344CB8AC3E}">
        <p14:creationId xmlns:p14="http://schemas.microsoft.com/office/powerpoint/2010/main" val="276239993"/>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Categories</a:t>
            </a:r>
          </a:p>
        </p:txBody>
      </p:sp>
      <p:sp>
        <p:nvSpPr>
          <p:cNvPr id="5" name="Content Placeholder 4"/>
          <p:cNvSpPr>
            <a:spLocks noGrp="1"/>
          </p:cNvSpPr>
          <p:nvPr>
            <p:ph idx="1"/>
          </p:nvPr>
        </p:nvSpPr>
        <p:spPr/>
        <p:txBody>
          <a:bodyPr/>
          <a:lstStyle/>
          <a:p>
            <a:r>
              <a:rPr lang="en-US" dirty="0"/>
              <a:t>Introduction</a:t>
            </a:r>
          </a:p>
          <a:p>
            <a:r>
              <a:rPr lang="en-US" dirty="0"/>
              <a:t>Features</a:t>
            </a:r>
          </a:p>
          <a:p>
            <a:r>
              <a:rPr lang="en-US" dirty="0"/>
              <a:t>Security</a:t>
            </a:r>
          </a:p>
          <a:p>
            <a:r>
              <a:rPr lang="en-US" dirty="0"/>
              <a:t>Example</a:t>
            </a:r>
          </a:p>
          <a:p>
            <a:r>
              <a:rPr lang="en-US" dirty="0"/>
              <a:t>Question &amp; Answers</a:t>
            </a:r>
          </a:p>
          <a:p>
            <a:endParaRPr lang="en-US" dirty="0"/>
          </a:p>
          <a:p>
            <a:endParaRPr lang="en-US" dirty="0"/>
          </a:p>
        </p:txBody>
      </p:sp>
    </p:spTree>
    <p:extLst>
      <p:ext uri="{BB962C8B-B14F-4D97-AF65-F5344CB8AC3E}">
        <p14:creationId xmlns:p14="http://schemas.microsoft.com/office/powerpoint/2010/main" val="110163387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Transmission security</a:t>
            </a:r>
            <a:endParaRPr lang="zh-TW" altLang="en-US" sz="3200" dirty="0">
              <a:solidFill>
                <a:srgbClr val="FE9202"/>
              </a:solidFill>
            </a:endParaRPr>
          </a:p>
        </p:txBody>
      </p:sp>
      <p:sp>
        <p:nvSpPr>
          <p:cNvPr id="3" name="內容版面配置區 2"/>
          <p:cNvSpPr>
            <a:spLocks noGrp="1"/>
          </p:cNvSpPr>
          <p:nvPr>
            <p:ph sz="half" idx="1"/>
          </p:nvPr>
        </p:nvSpPr>
        <p:spPr>
          <a:xfrm>
            <a:off x="907080" y="2419045"/>
            <a:ext cx="7787955" cy="2443280"/>
          </a:xfrm>
        </p:spPr>
        <p:txBody>
          <a:bodyPr/>
          <a:lstStyle/>
          <a:p>
            <a:pPr marL="0" indent="0">
              <a:buNone/>
            </a:pPr>
            <a:r>
              <a:rPr lang="en-US" altLang="zh-TW" dirty="0">
                <a:solidFill>
                  <a:srgbClr val="CCCC00"/>
                </a:solidFill>
              </a:rPr>
              <a:t>In the process of transmission, data is processed using HTTP+SSL to ensure that data is protected from tampering and encryption during network transmission.</a:t>
            </a:r>
            <a:endParaRPr lang="zh-TW" altLang="en-US" dirty="0">
              <a:solidFill>
                <a:srgbClr val="CCCC00"/>
              </a:solidFill>
            </a:endParaRPr>
          </a:p>
          <a:p>
            <a:endParaRPr lang="zh-TW" altLang="en-US" dirty="0">
              <a:solidFill>
                <a:srgbClr val="CCCC00"/>
              </a:solidFill>
            </a:endParaRPr>
          </a:p>
        </p:txBody>
      </p:sp>
    </p:spTree>
    <p:extLst>
      <p:ext uri="{BB962C8B-B14F-4D97-AF65-F5344CB8AC3E}">
        <p14:creationId xmlns:p14="http://schemas.microsoft.com/office/powerpoint/2010/main" val="2254291839"/>
      </p:ext>
    </p:extLst>
  </p:cSld>
  <p:clrMapOvr>
    <a:masterClrMapping/>
  </p:clrMapOvr>
  <p:transition spd="med">
    <p:pull/>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C3AC08-9514-460F-9817-C0E781ED82D5}"/>
              </a:ext>
            </a:extLst>
          </p:cNvPr>
          <p:cNvSpPr>
            <a:spLocks noGrp="1"/>
          </p:cNvSpPr>
          <p:nvPr>
            <p:ph type="title"/>
          </p:nvPr>
        </p:nvSpPr>
        <p:spPr>
          <a:xfrm>
            <a:off x="-1994315" y="1197405"/>
            <a:ext cx="8246070" cy="610820"/>
          </a:xfrm>
        </p:spPr>
        <p:txBody>
          <a:bodyPr>
            <a:normAutofit fontScale="90000"/>
          </a:bodyPr>
          <a:lstStyle/>
          <a:p>
            <a:pPr algn="ctr"/>
            <a:r>
              <a:rPr lang="en-US" altLang="zh-TW" dirty="0">
                <a:solidFill>
                  <a:srgbClr val="00AACC"/>
                </a:solidFill>
              </a:rPr>
              <a:t>Question &amp; Answer</a:t>
            </a:r>
            <a:endParaRPr lang="zh-TW" altLang="en-US" dirty="0">
              <a:solidFill>
                <a:srgbClr val="00AACC"/>
              </a:solidFill>
            </a:endParaRPr>
          </a:p>
        </p:txBody>
      </p:sp>
      <p:sp>
        <p:nvSpPr>
          <p:cNvPr id="3" name="內容版面配置區 2">
            <a:extLst>
              <a:ext uri="{FF2B5EF4-FFF2-40B4-BE49-F238E27FC236}">
                <a16:creationId xmlns:a16="http://schemas.microsoft.com/office/drawing/2014/main" id="{DDA1A3CC-5A21-4A97-BD8F-2F0BB958EC91}"/>
              </a:ext>
            </a:extLst>
          </p:cNvPr>
          <p:cNvSpPr>
            <a:spLocks noGrp="1"/>
          </p:cNvSpPr>
          <p:nvPr>
            <p:ph idx="1"/>
          </p:nvPr>
        </p:nvSpPr>
        <p:spPr>
          <a:xfrm>
            <a:off x="448965" y="1808225"/>
            <a:ext cx="8246070" cy="3335275"/>
          </a:xfrm>
        </p:spPr>
        <p:txBody>
          <a:bodyPr>
            <a:normAutofit/>
          </a:bodyPr>
          <a:lstStyle/>
          <a:p>
            <a:r>
              <a:rPr lang="en-US" altLang="zh-TW" sz="2600" dirty="0"/>
              <a:t>What is the main feature of the block chain?</a:t>
            </a:r>
          </a:p>
          <a:p>
            <a:r>
              <a:rPr lang="en-US" altLang="zh-TW" sz="2600" dirty="0">
                <a:solidFill>
                  <a:srgbClr val="FF0000"/>
                </a:solidFill>
              </a:rPr>
              <a:t>Decentralization</a:t>
            </a:r>
            <a:endParaRPr lang="en-US" altLang="zh-TW" sz="2600" dirty="0"/>
          </a:p>
          <a:p>
            <a:r>
              <a:rPr lang="en-US" altLang="zh-TW" sz="2600" dirty="0"/>
              <a:t>Block Chain is a single innovation technology (T/F)</a:t>
            </a:r>
          </a:p>
          <a:p>
            <a:r>
              <a:rPr lang="en-US" altLang="zh-TW" sz="2600" dirty="0">
                <a:solidFill>
                  <a:srgbClr val="FF0000"/>
                </a:solidFill>
              </a:rPr>
              <a:t>F</a:t>
            </a:r>
            <a:endParaRPr lang="en-US" altLang="zh-TW" sz="2600" dirty="0"/>
          </a:p>
          <a:p>
            <a:r>
              <a:rPr lang="en-US" altLang="zh-TW" sz="2600" dirty="0"/>
              <a:t>What is the well known virtual currency apply on block chain?</a:t>
            </a:r>
          </a:p>
          <a:p>
            <a:r>
              <a:rPr lang="en-US" altLang="zh-TW" sz="2600" dirty="0">
                <a:solidFill>
                  <a:srgbClr val="FF0000"/>
                </a:solidFill>
              </a:rPr>
              <a:t>Bitcoin</a:t>
            </a:r>
            <a:endParaRPr lang="en-US" altLang="zh-TW" sz="2600" dirty="0"/>
          </a:p>
          <a:p>
            <a:endParaRPr lang="zh-TW" altLang="en-US" sz="2600" dirty="0"/>
          </a:p>
        </p:txBody>
      </p:sp>
    </p:spTree>
    <p:extLst>
      <p:ext uri="{BB962C8B-B14F-4D97-AF65-F5344CB8AC3E}">
        <p14:creationId xmlns:p14="http://schemas.microsoft.com/office/powerpoint/2010/main" val="736296731"/>
      </p:ext>
    </p:extLst>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58F56A-CC5A-42F3-A82D-BE9CCDE5FB6E}"/>
              </a:ext>
            </a:extLst>
          </p:cNvPr>
          <p:cNvSpPr>
            <a:spLocks noGrp="1"/>
          </p:cNvSpPr>
          <p:nvPr>
            <p:ph type="title"/>
          </p:nvPr>
        </p:nvSpPr>
        <p:spPr/>
        <p:txBody>
          <a:bodyPr>
            <a:normAutofit fontScale="90000"/>
          </a:bodyPr>
          <a:lstStyle/>
          <a:p>
            <a:pPr algn="ctr"/>
            <a:r>
              <a:rPr lang="en-US" altLang="zh-TW" dirty="0"/>
              <a:t>Reference</a:t>
            </a:r>
            <a:endParaRPr lang="zh-TW" altLang="en-US" dirty="0"/>
          </a:p>
        </p:txBody>
      </p:sp>
      <p:sp>
        <p:nvSpPr>
          <p:cNvPr id="3" name="內容版面配置區 2">
            <a:extLst>
              <a:ext uri="{FF2B5EF4-FFF2-40B4-BE49-F238E27FC236}">
                <a16:creationId xmlns:a16="http://schemas.microsoft.com/office/drawing/2014/main" id="{F1BCA669-79A4-472D-B476-A2C0F7FB6783}"/>
              </a:ext>
            </a:extLst>
          </p:cNvPr>
          <p:cNvSpPr>
            <a:spLocks noGrp="1"/>
          </p:cNvSpPr>
          <p:nvPr>
            <p:ph idx="1"/>
          </p:nvPr>
        </p:nvSpPr>
        <p:spPr/>
        <p:txBody>
          <a:bodyPr/>
          <a:lstStyle/>
          <a:p>
            <a:r>
              <a:rPr lang="en-US" altLang="zh-TW" dirty="0">
                <a:hlinkClick r:id="rId2"/>
              </a:rPr>
              <a:t>IThome</a:t>
            </a:r>
            <a:endParaRPr lang="en-US" altLang="zh-TW" dirty="0"/>
          </a:p>
          <a:p>
            <a:r>
              <a:rPr lang="en-US" altLang="zh-TW" dirty="0">
                <a:hlinkClick r:id="rId3"/>
              </a:rPr>
              <a:t>hbrTaiwan</a:t>
            </a:r>
            <a:endParaRPr lang="en-US" altLang="zh-TW" dirty="0"/>
          </a:p>
          <a:p>
            <a:r>
              <a:rPr lang="en-US" altLang="zh-TW" dirty="0">
                <a:hlinkClick r:id="rId4"/>
              </a:rPr>
              <a:t>Taiwan Bar</a:t>
            </a:r>
            <a:endParaRPr lang="en-US" altLang="zh-TW" dirty="0"/>
          </a:p>
          <a:p>
            <a:r>
              <a:rPr lang="en-US" altLang="zh-TW" dirty="0"/>
              <a:t>Template : FPPT.com</a:t>
            </a:r>
            <a:endParaRPr lang="zh-TW" altLang="en-US" dirty="0"/>
          </a:p>
        </p:txBody>
      </p:sp>
    </p:spTree>
    <p:extLst>
      <p:ext uri="{BB962C8B-B14F-4D97-AF65-F5344CB8AC3E}">
        <p14:creationId xmlns:p14="http://schemas.microsoft.com/office/powerpoint/2010/main" val="2828036081"/>
      </p:ext>
    </p:extLst>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1C991A43-3E18-462F-A854-01AFC107F7F3}"/>
              </a:ext>
            </a:extLst>
          </p:cNvPr>
          <p:cNvSpPr>
            <a:spLocks noGrp="1"/>
          </p:cNvSpPr>
          <p:nvPr>
            <p:ph idx="1"/>
          </p:nvPr>
        </p:nvSpPr>
        <p:spPr/>
        <p:txBody>
          <a:bodyPr>
            <a:normAutofit/>
          </a:bodyPr>
          <a:lstStyle/>
          <a:p>
            <a:r>
              <a:rPr lang="en-US" altLang="zh-TW" sz="7200" dirty="0">
                <a:solidFill>
                  <a:srgbClr val="5EEC3C"/>
                </a:solidFill>
              </a:rPr>
              <a:t>Thanks For Listening </a:t>
            </a:r>
            <a:endParaRPr lang="zh-TW" altLang="en-US" sz="7200" dirty="0">
              <a:solidFill>
                <a:srgbClr val="5EEC3C"/>
              </a:solidFill>
            </a:endParaRPr>
          </a:p>
        </p:txBody>
      </p:sp>
    </p:spTree>
    <p:extLst>
      <p:ext uri="{BB962C8B-B14F-4D97-AF65-F5344CB8AC3E}">
        <p14:creationId xmlns:p14="http://schemas.microsoft.com/office/powerpoint/2010/main" val="1602771553"/>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solidFill>
                  <a:srgbClr val="00AACC"/>
                </a:solidFill>
              </a:rPr>
              <a:t>Introduction</a:t>
            </a:r>
          </a:p>
        </p:txBody>
      </p:sp>
      <p:sp>
        <p:nvSpPr>
          <p:cNvPr id="3" name="Content Placeholder 2"/>
          <p:cNvSpPr>
            <a:spLocks noGrp="1"/>
          </p:cNvSpPr>
          <p:nvPr>
            <p:ph idx="1"/>
          </p:nvPr>
        </p:nvSpPr>
        <p:spPr>
          <a:xfrm>
            <a:off x="448965" y="1936696"/>
            <a:ext cx="8246070" cy="3206804"/>
          </a:xfrm>
        </p:spPr>
        <p:txBody>
          <a:bodyPr/>
          <a:lstStyle/>
          <a:p>
            <a:pPr marL="0" indent="0">
              <a:buNone/>
            </a:pPr>
            <a:endParaRPr lang="en-US" dirty="0"/>
          </a:p>
          <a:p>
            <a:r>
              <a:rPr lang="en-US" dirty="0"/>
              <a:t>NOT a single innovation technology</a:t>
            </a:r>
          </a:p>
          <a:p>
            <a:r>
              <a:rPr lang="en-US" dirty="0"/>
              <a:t>Cryptography, Mathematics, Algorithm, Economic Model, and uses peer to peer Internet.</a:t>
            </a:r>
          </a:p>
          <a:p>
            <a:r>
              <a:rPr lang="en-US" dirty="0"/>
              <a:t>Base on the mathematic can establish trusts, and even don’t need the based on mutual trust.</a:t>
            </a:r>
          </a:p>
        </p:txBody>
      </p:sp>
    </p:spTree>
    <p:extLst>
      <p:ext uri="{BB962C8B-B14F-4D97-AF65-F5344CB8AC3E}">
        <p14:creationId xmlns:p14="http://schemas.microsoft.com/office/powerpoint/2010/main" val="410330949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Who throw the concept</a:t>
            </a:r>
            <a:r>
              <a:rPr lang="zh-TW" altLang="en-US" dirty="0"/>
              <a:t>？</a:t>
            </a:r>
          </a:p>
        </p:txBody>
      </p:sp>
      <p:sp>
        <p:nvSpPr>
          <p:cNvPr id="3" name="內容版面配置區 2"/>
          <p:cNvSpPr>
            <a:spLocks noGrp="1"/>
          </p:cNvSpPr>
          <p:nvPr>
            <p:ph idx="1"/>
          </p:nvPr>
        </p:nvSpPr>
        <p:spPr>
          <a:xfrm>
            <a:off x="448966" y="2266340"/>
            <a:ext cx="8246070" cy="2748690"/>
          </a:xfrm>
        </p:spPr>
        <p:txBody>
          <a:bodyPr>
            <a:normAutofit fontScale="85000" lnSpcReduction="10000"/>
          </a:bodyPr>
          <a:lstStyle/>
          <a:p>
            <a:r>
              <a:rPr lang="en-US" altLang="zh-TW" dirty="0"/>
              <a:t>Satoshi Nakamoto is the creator of the Bitcoin agreement</a:t>
            </a:r>
            <a:r>
              <a:rPr lang="zh-TW" altLang="en-US" dirty="0"/>
              <a:t> </a:t>
            </a:r>
            <a:r>
              <a:rPr lang="en-US" altLang="zh-TW" dirty="0"/>
              <a:t>&amp;</a:t>
            </a:r>
            <a:r>
              <a:rPr lang="zh-TW" altLang="en-US" dirty="0"/>
              <a:t> </a:t>
            </a:r>
            <a:r>
              <a:rPr lang="en-US" altLang="zh-TW" dirty="0"/>
              <a:t>associated software Bitcoin-Qt, but the true identity is unknown.</a:t>
            </a:r>
          </a:p>
          <a:p>
            <a:r>
              <a:rPr lang="en-US" altLang="zh-TW" dirty="0"/>
              <a:t>In 2008, published a paper “Bitcoin: A Peer-to-Peer Electronic Cash System” describes what he called “bits.” </a:t>
            </a:r>
            <a:r>
              <a:rPr lang="zh-TW" altLang="en-US" dirty="0"/>
              <a:t>－</a:t>
            </a:r>
            <a:r>
              <a:rPr lang="en-US" altLang="zh-TW" dirty="0"/>
              <a:t>Currency's electronic currency and its algorithm</a:t>
            </a:r>
            <a:endParaRPr lang="zh-TW" altLang="en-US" dirty="0"/>
          </a:p>
        </p:txBody>
      </p:sp>
    </p:spTree>
    <p:extLst>
      <p:ext uri="{BB962C8B-B14F-4D97-AF65-F5344CB8AC3E}">
        <p14:creationId xmlns:p14="http://schemas.microsoft.com/office/powerpoint/2010/main" val="3989090745"/>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solidFill>
                  <a:srgbClr val="00AACC"/>
                </a:solidFill>
              </a:rPr>
              <a:t>Features</a:t>
            </a:r>
          </a:p>
        </p:txBody>
      </p:sp>
      <p:sp>
        <p:nvSpPr>
          <p:cNvPr id="3" name="Content Placeholder 2"/>
          <p:cNvSpPr>
            <a:spLocks noGrp="1"/>
          </p:cNvSpPr>
          <p:nvPr>
            <p:ph idx="1"/>
          </p:nvPr>
        </p:nvSpPr>
        <p:spPr>
          <a:xfrm>
            <a:off x="448965" y="2114526"/>
            <a:ext cx="8246070" cy="3206804"/>
          </a:xfrm>
        </p:spPr>
        <p:txBody>
          <a:bodyPr/>
          <a:lstStyle/>
          <a:p>
            <a:r>
              <a:rPr lang="en-US" dirty="0"/>
              <a:t>Decentralization</a:t>
            </a:r>
          </a:p>
          <a:p>
            <a:r>
              <a:rPr lang="en-US" dirty="0"/>
              <a:t>Openness</a:t>
            </a:r>
          </a:p>
          <a:p>
            <a:r>
              <a:rPr lang="en-US" altLang="zh-TW" dirty="0"/>
              <a:t>Self-governing</a:t>
            </a:r>
            <a:endParaRPr lang="en-US" dirty="0"/>
          </a:p>
          <a:p>
            <a:r>
              <a:rPr lang="en-US" dirty="0"/>
              <a:t>Tamper resistant</a:t>
            </a:r>
          </a:p>
          <a:p>
            <a:r>
              <a:rPr lang="en-US" dirty="0"/>
              <a:t>Time stamps</a:t>
            </a:r>
          </a:p>
        </p:txBody>
      </p:sp>
    </p:spTree>
    <p:extLst>
      <p:ext uri="{BB962C8B-B14F-4D97-AF65-F5344CB8AC3E}">
        <p14:creationId xmlns:p14="http://schemas.microsoft.com/office/powerpoint/2010/main" val="3540052898"/>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94315" y="1174731"/>
            <a:ext cx="8229600" cy="857250"/>
          </a:xfrm>
        </p:spPr>
        <p:txBody>
          <a:bodyPr>
            <a:normAutofit/>
          </a:bodyPr>
          <a:lstStyle/>
          <a:p>
            <a:r>
              <a:rPr lang="en-US" altLang="zh-TW" sz="3200" dirty="0">
                <a:solidFill>
                  <a:srgbClr val="FE9202"/>
                </a:solidFill>
                <a:effectLst>
                  <a:outerShdw blurRad="50800" dist="38100" dir="2700000" algn="tl" rotWithShape="0">
                    <a:prstClr val="black">
                      <a:alpha val="40000"/>
                    </a:prstClr>
                  </a:outerShdw>
                </a:effectLst>
              </a:rPr>
              <a:t>Decentralization</a:t>
            </a:r>
          </a:p>
        </p:txBody>
      </p:sp>
      <p:sp>
        <p:nvSpPr>
          <p:cNvPr id="10" name="內容版面配置區 9">
            <a:extLst>
              <a:ext uri="{FF2B5EF4-FFF2-40B4-BE49-F238E27FC236}">
                <a16:creationId xmlns:a16="http://schemas.microsoft.com/office/drawing/2014/main" id="{EB9F9D48-A067-4B33-8EEF-D5CEE1150F4A}"/>
              </a:ext>
            </a:extLst>
          </p:cNvPr>
          <p:cNvSpPr>
            <a:spLocks noGrp="1"/>
          </p:cNvSpPr>
          <p:nvPr>
            <p:ph sz="half" idx="1"/>
          </p:nvPr>
        </p:nvSpPr>
        <p:spPr>
          <a:xfrm>
            <a:off x="143554" y="1960930"/>
            <a:ext cx="4428445" cy="3394472"/>
          </a:xfrm>
        </p:spPr>
        <p:txBody>
          <a:bodyPr/>
          <a:lstStyle/>
          <a:p>
            <a:pPr lvl="0"/>
            <a:r>
              <a:rPr lang="en-US" altLang="zh-TW" dirty="0">
                <a:solidFill>
                  <a:srgbClr val="CCCC00"/>
                </a:solidFill>
              </a:rPr>
              <a:t>Distributed Architectures</a:t>
            </a:r>
          </a:p>
          <a:p>
            <a:pPr lvl="0"/>
            <a:r>
              <a:rPr lang="en-US" altLang="zh-TW" dirty="0">
                <a:solidFill>
                  <a:srgbClr val="CCCC00"/>
                </a:solidFill>
              </a:rPr>
              <a:t>Everyone is both communicator and verifier</a:t>
            </a:r>
          </a:p>
        </p:txBody>
      </p:sp>
      <p:pic>
        <p:nvPicPr>
          <p:cNvPr id="13" name="內容版面配置區 12">
            <a:extLst>
              <a:ext uri="{FF2B5EF4-FFF2-40B4-BE49-F238E27FC236}">
                <a16:creationId xmlns:a16="http://schemas.microsoft.com/office/drawing/2014/main" id="{0E003F8F-B0F9-4433-8D7F-6C800336E6D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983741" y="1960930"/>
            <a:ext cx="3439005" cy="2991267"/>
          </a:xfrm>
        </p:spPr>
      </p:pic>
    </p:spTree>
    <p:extLst>
      <p:ext uri="{BB962C8B-B14F-4D97-AF65-F5344CB8AC3E}">
        <p14:creationId xmlns:p14="http://schemas.microsoft.com/office/powerpoint/2010/main" val="4170783713"/>
      </p:ext>
    </p:extLst>
  </p:cSld>
  <p:clrMapOvr>
    <a:masterClrMapping/>
  </p:clrMapOvr>
  <p:transition spd="slow">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62C5964C-EEFF-46BC-89DF-0DD956F0EC35}"/>
              </a:ext>
            </a:extLst>
          </p:cNvPr>
          <p:cNvSpPr>
            <a:spLocks noGrp="1"/>
          </p:cNvSpPr>
          <p:nvPr>
            <p:ph type="title"/>
          </p:nvPr>
        </p:nvSpPr>
        <p:spPr/>
        <p:txBody>
          <a:bodyPr>
            <a:normAutofit fontScale="90000"/>
          </a:bodyPr>
          <a:lstStyle/>
          <a:p>
            <a:pPr algn="ctr"/>
            <a:r>
              <a:rPr lang="en-US" altLang="zh-TW" dirty="0"/>
              <a:t>Openness</a:t>
            </a:r>
            <a:endParaRPr lang="zh-TW" altLang="en-US" dirty="0"/>
          </a:p>
        </p:txBody>
      </p:sp>
      <p:sp>
        <p:nvSpPr>
          <p:cNvPr id="6" name="內容版面配置區 5">
            <a:extLst>
              <a:ext uri="{FF2B5EF4-FFF2-40B4-BE49-F238E27FC236}">
                <a16:creationId xmlns:a16="http://schemas.microsoft.com/office/drawing/2014/main" id="{15CEB957-31C0-4E10-A4B7-3889B8B03490}"/>
              </a:ext>
            </a:extLst>
          </p:cNvPr>
          <p:cNvSpPr>
            <a:spLocks noGrp="1"/>
          </p:cNvSpPr>
          <p:nvPr>
            <p:ph idx="1"/>
          </p:nvPr>
        </p:nvSpPr>
        <p:spPr/>
        <p:txBody>
          <a:bodyPr/>
          <a:lstStyle/>
          <a:p>
            <a:r>
              <a:rPr lang="en-US" altLang="zh-TW" dirty="0"/>
              <a:t>Block Chain’s system is public</a:t>
            </a:r>
          </a:p>
          <a:p>
            <a:r>
              <a:rPr lang="en-US" altLang="zh-TW" dirty="0"/>
              <a:t>Data and source code is also in public</a:t>
            </a:r>
          </a:p>
          <a:p>
            <a:r>
              <a:rPr lang="en-US" altLang="zh-TW" dirty="0"/>
              <a:t>ONLY private in node’s private key</a:t>
            </a:r>
            <a:endParaRPr lang="zh-TW" altLang="en-US" dirty="0"/>
          </a:p>
        </p:txBody>
      </p:sp>
    </p:spTree>
    <p:extLst>
      <p:ext uri="{BB962C8B-B14F-4D97-AF65-F5344CB8AC3E}">
        <p14:creationId xmlns:p14="http://schemas.microsoft.com/office/powerpoint/2010/main" val="1470069247"/>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BF062B-F2A1-4AD2-90E1-D234110F29CA}"/>
              </a:ext>
            </a:extLst>
          </p:cNvPr>
          <p:cNvSpPr>
            <a:spLocks noGrp="1"/>
          </p:cNvSpPr>
          <p:nvPr>
            <p:ph type="title"/>
          </p:nvPr>
        </p:nvSpPr>
        <p:spPr/>
        <p:txBody>
          <a:bodyPr>
            <a:normAutofit fontScale="90000"/>
          </a:bodyPr>
          <a:lstStyle/>
          <a:p>
            <a:pPr algn="ctr"/>
            <a:r>
              <a:rPr lang="en-US" altLang="zh-TW" dirty="0"/>
              <a:t>Self-governing</a:t>
            </a:r>
            <a:endParaRPr lang="zh-TW" altLang="en-US" dirty="0"/>
          </a:p>
        </p:txBody>
      </p:sp>
      <p:sp>
        <p:nvSpPr>
          <p:cNvPr id="3" name="內容版面配置區 2">
            <a:extLst>
              <a:ext uri="{FF2B5EF4-FFF2-40B4-BE49-F238E27FC236}">
                <a16:creationId xmlns:a16="http://schemas.microsoft.com/office/drawing/2014/main" id="{A5C886EF-6FDB-4858-AA2F-FC14D46E031A}"/>
              </a:ext>
            </a:extLst>
          </p:cNvPr>
          <p:cNvSpPr>
            <a:spLocks noGrp="1"/>
          </p:cNvSpPr>
          <p:nvPr>
            <p:ph idx="1"/>
          </p:nvPr>
        </p:nvSpPr>
        <p:spPr/>
        <p:txBody>
          <a:bodyPr/>
          <a:lstStyle/>
          <a:p>
            <a:r>
              <a:rPr lang="en-US" altLang="zh-TW" dirty="0"/>
              <a:t>Rules</a:t>
            </a:r>
          </a:p>
          <a:p>
            <a:r>
              <a:rPr lang="en-US" altLang="zh-TW" dirty="0"/>
              <a:t>Freedom, Safety, Accessibility</a:t>
            </a:r>
          </a:p>
          <a:p>
            <a:r>
              <a:rPr lang="en-US" altLang="zh-TW" dirty="0"/>
              <a:t>Human-Human -&gt; Human-Machine</a:t>
            </a:r>
            <a:endParaRPr lang="zh-TW" altLang="en-US" dirty="0"/>
          </a:p>
        </p:txBody>
      </p:sp>
    </p:spTree>
    <p:extLst>
      <p:ext uri="{BB962C8B-B14F-4D97-AF65-F5344CB8AC3E}">
        <p14:creationId xmlns:p14="http://schemas.microsoft.com/office/powerpoint/2010/main" val="994012847"/>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E728709-CA14-4DB1-BB1F-EF6653A08E4A}"/>
              </a:ext>
            </a:extLst>
          </p:cNvPr>
          <p:cNvSpPr>
            <a:spLocks noGrp="1"/>
          </p:cNvSpPr>
          <p:nvPr>
            <p:ph type="title"/>
          </p:nvPr>
        </p:nvSpPr>
        <p:spPr/>
        <p:txBody>
          <a:bodyPr>
            <a:normAutofit fontScale="90000"/>
          </a:bodyPr>
          <a:lstStyle/>
          <a:p>
            <a:pPr algn="ctr"/>
            <a:r>
              <a:rPr lang="en-US" altLang="zh-TW" dirty="0"/>
              <a:t>Tamper resistant</a:t>
            </a:r>
            <a:endParaRPr lang="zh-TW" altLang="en-US" dirty="0"/>
          </a:p>
        </p:txBody>
      </p:sp>
      <p:sp>
        <p:nvSpPr>
          <p:cNvPr id="3" name="內容版面配置區 2">
            <a:extLst>
              <a:ext uri="{FF2B5EF4-FFF2-40B4-BE49-F238E27FC236}">
                <a16:creationId xmlns:a16="http://schemas.microsoft.com/office/drawing/2014/main" id="{584EEAD2-B44F-4455-A32C-062C9A110152}"/>
              </a:ext>
            </a:extLst>
          </p:cNvPr>
          <p:cNvSpPr>
            <a:spLocks noGrp="1"/>
          </p:cNvSpPr>
          <p:nvPr>
            <p:ph idx="1"/>
          </p:nvPr>
        </p:nvSpPr>
        <p:spPr/>
        <p:txBody>
          <a:bodyPr/>
          <a:lstStyle/>
          <a:p>
            <a:r>
              <a:rPr lang="en-US" altLang="zh-TW" dirty="0"/>
              <a:t>Based on hash function &amp; Asymmetric encryption</a:t>
            </a:r>
          </a:p>
          <a:p>
            <a:endParaRPr lang="en-US" altLang="zh-TW" dirty="0"/>
          </a:p>
          <a:p>
            <a:r>
              <a:rPr lang="en-US" altLang="zh-TW" dirty="0"/>
              <a:t>Information integrity</a:t>
            </a:r>
            <a:endParaRPr lang="zh-TW" altLang="en-US" dirty="0"/>
          </a:p>
        </p:txBody>
      </p:sp>
    </p:spTree>
    <p:extLst>
      <p:ext uri="{BB962C8B-B14F-4D97-AF65-F5344CB8AC3E}">
        <p14:creationId xmlns:p14="http://schemas.microsoft.com/office/powerpoint/2010/main" val="2887317776"/>
      </p:ext>
    </p:extLst>
  </p:cSld>
  <p:clrMapOvr>
    <a:masterClrMapping/>
  </p:clrMapOvr>
  <p:transition spd="med">
    <p:pul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1310</TotalTime>
  <Words>464</Words>
  <Application>Microsoft Office PowerPoint</Application>
  <PresentationFormat>如螢幕大小 (16:9)</PresentationFormat>
  <Paragraphs>91</Paragraphs>
  <Slides>23</Slides>
  <Notes>0</Notes>
  <HiddenSlides>0</HiddenSlides>
  <MMClips>2</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23</vt:i4>
      </vt:variant>
    </vt:vector>
  </HeadingPairs>
  <TitlesOfParts>
    <vt:vector size="27" baseType="lpstr">
      <vt:lpstr>新細明體</vt:lpstr>
      <vt:lpstr>Arial</vt:lpstr>
      <vt:lpstr>Calibri</vt:lpstr>
      <vt:lpstr>Office Theme</vt:lpstr>
      <vt:lpstr>Blockchains </vt:lpstr>
      <vt:lpstr>Categories</vt:lpstr>
      <vt:lpstr>Introduction</vt:lpstr>
      <vt:lpstr>Who throw the concept？</vt:lpstr>
      <vt:lpstr>Features</vt:lpstr>
      <vt:lpstr>Decentralization</vt:lpstr>
      <vt:lpstr>Openness</vt:lpstr>
      <vt:lpstr>Self-governing</vt:lpstr>
      <vt:lpstr>Tamper resistant</vt:lpstr>
      <vt:lpstr>Time stamps</vt:lpstr>
      <vt:lpstr>PowerPoint 簡報</vt:lpstr>
      <vt:lpstr>Transactions</vt:lpstr>
      <vt:lpstr>PowerPoint 簡報</vt:lpstr>
      <vt:lpstr>Reality example</vt:lpstr>
      <vt:lpstr>Block Chain Security</vt:lpstr>
      <vt:lpstr>Hash uniqueness</vt:lpstr>
      <vt:lpstr>Cryptographic Security</vt:lpstr>
      <vt:lpstr>Authentication</vt:lpstr>
      <vt:lpstr>Decentralized distributed design</vt:lpstr>
      <vt:lpstr>Transmission security</vt:lpstr>
      <vt:lpstr>Question &amp; Answer</vt:lpstr>
      <vt:lpstr>Reference</vt:lpstr>
      <vt:lpstr>PowerPoint 簡報</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dc:title>
  <dc:creator>Leaf</dc:creator>
  <cp:lastModifiedBy>葉 小</cp:lastModifiedBy>
  <cp:revision>165</cp:revision>
  <dcterms:created xsi:type="dcterms:W3CDTF">2013-08-21T19:17:07Z</dcterms:created>
  <dcterms:modified xsi:type="dcterms:W3CDTF">2018-06-11T11:17:37Z</dcterms:modified>
</cp:coreProperties>
</file>

<file path=docProps/thumbnail.jpeg>
</file>